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272" r:id="rId4"/>
    <p:sldId id="274" r:id="rId5"/>
    <p:sldId id="275" r:id="rId6"/>
    <p:sldId id="276" r:id="rId7"/>
    <p:sldId id="293" r:id="rId8"/>
    <p:sldId id="292" r:id="rId9"/>
    <p:sldId id="278" r:id="rId10"/>
    <p:sldId id="295" r:id="rId11"/>
    <p:sldId id="294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96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18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7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2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44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41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6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1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66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3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06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49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2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3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0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3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1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8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0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0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2913" y="3261167"/>
            <a:ext cx="9588058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Abordagens</a:t>
            </a:r>
            <a:r>
              <a:rPr lang="en-US" sz="5249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5249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Sicronização</a:t>
            </a:r>
            <a:r>
              <a:rPr lang="en-US" sz="5249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5249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5249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5249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Sistemas</a:t>
            </a:r>
            <a:r>
              <a:rPr lang="en-US" sz="5249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  <a:cs typeface="Inconsolata" pitchFamily="34" charset="-120"/>
              </a:rPr>
              <a:t> Distribuídos</a:t>
            </a:r>
            <a:endParaRPr lang="en-US" sz="5249" dirty="0">
              <a:latin typeface="Impact" panose="020B080603090205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2913" y="5038671"/>
            <a:ext cx="7477601" cy="912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Profa. M</a:t>
            </a:r>
            <a:r>
              <a:rPr lang="pt-BR" sz="280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e.</a:t>
            </a:r>
            <a:r>
              <a:rPr lang="en-US" sz="280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Maiara</a:t>
            </a: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Castro Santos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UC </a:t>
            </a:r>
            <a:r>
              <a:rPr lang="en-US" sz="28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Sistemas</a:t>
            </a:r>
            <a:r>
              <a:rPr lang="en-US" sz="28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</a:rPr>
              <a:t> Distribuídos e Mobile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34478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Token ring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7" name="Text 6"/>
          <p:cNvSpPr/>
          <p:nvPr/>
        </p:nvSpPr>
        <p:spPr>
          <a:xfrm>
            <a:off x="1163125" y="4023360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25" y="1989221"/>
            <a:ext cx="12455163" cy="47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833199" y="34478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Token ring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83250" y="1718592"/>
            <a:ext cx="12532750" cy="4467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00"/>
                </a:solidFill>
              </a:rPr>
              <a:t>Token como Permissão de Acesso</a:t>
            </a:r>
            <a:r>
              <a:rPr lang="pt-BR" sz="3200" dirty="0">
                <a:solidFill>
                  <a:srgbClr val="FFFF00"/>
                </a:solidFill>
              </a:rPr>
              <a:t>: </a:t>
            </a:r>
            <a:r>
              <a:rPr lang="pt-BR" sz="3200" dirty="0">
                <a:solidFill>
                  <a:schemeClr val="bg1"/>
                </a:solidFill>
              </a:rPr>
              <a:t>Em vez de apenas representar uma mensagem de dados, o </a:t>
            </a:r>
            <a:r>
              <a:rPr lang="pt-BR" sz="3200" dirty="0" err="1">
                <a:solidFill>
                  <a:schemeClr val="bg1"/>
                </a:solidFill>
              </a:rPr>
              <a:t>token</a:t>
            </a:r>
            <a:r>
              <a:rPr lang="pt-BR" sz="3200" dirty="0">
                <a:solidFill>
                  <a:schemeClr val="bg1"/>
                </a:solidFill>
              </a:rPr>
              <a:t> no Token </a:t>
            </a:r>
            <a:r>
              <a:rPr lang="pt-BR" sz="3200" dirty="0" err="1">
                <a:solidFill>
                  <a:schemeClr val="bg1"/>
                </a:solidFill>
              </a:rPr>
              <a:t>Ring</a:t>
            </a:r>
            <a:r>
              <a:rPr lang="pt-BR" sz="3200" dirty="0">
                <a:solidFill>
                  <a:schemeClr val="bg1"/>
                </a:solidFill>
              </a:rPr>
              <a:t> é utilizado como uma permissão de acesso.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00"/>
                </a:solidFill>
              </a:rPr>
              <a:t>Coordenação de Tarefas</a:t>
            </a:r>
            <a:r>
              <a:rPr lang="pt-BR" sz="3200" dirty="0">
                <a:solidFill>
                  <a:srgbClr val="FFFF00"/>
                </a:solidFill>
              </a:rPr>
              <a:t>: </a:t>
            </a:r>
            <a:r>
              <a:rPr lang="pt-BR" sz="3200" dirty="0">
                <a:solidFill>
                  <a:schemeClr val="bg1"/>
                </a:solidFill>
              </a:rPr>
              <a:t>Os nós em um sistema distribuído podem usar o </a:t>
            </a:r>
            <a:r>
              <a:rPr lang="pt-BR" sz="3200" dirty="0" err="1">
                <a:solidFill>
                  <a:schemeClr val="bg1"/>
                </a:solidFill>
              </a:rPr>
              <a:t>token</a:t>
            </a:r>
            <a:r>
              <a:rPr lang="pt-BR" sz="3200" dirty="0">
                <a:solidFill>
                  <a:schemeClr val="bg1"/>
                </a:solidFill>
              </a:rPr>
              <a:t> para coordenar a execução de tarefas.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00"/>
                </a:solidFill>
              </a:rPr>
              <a:t>Sincronização</a:t>
            </a:r>
            <a:r>
              <a:rPr lang="pt-BR" sz="3200" dirty="0">
                <a:solidFill>
                  <a:srgbClr val="FFFF00"/>
                </a:solidFill>
              </a:rPr>
              <a:t>: </a:t>
            </a:r>
            <a:r>
              <a:rPr lang="pt-BR" sz="3200" dirty="0">
                <a:solidFill>
                  <a:schemeClr val="bg1"/>
                </a:solidFill>
              </a:rPr>
              <a:t>Além disso, o </a:t>
            </a:r>
            <a:r>
              <a:rPr lang="pt-BR" sz="3200" dirty="0" err="1">
                <a:solidFill>
                  <a:schemeClr val="bg1"/>
                </a:solidFill>
              </a:rPr>
              <a:t>token</a:t>
            </a:r>
            <a:r>
              <a:rPr lang="pt-BR" sz="3200" dirty="0">
                <a:solidFill>
                  <a:schemeClr val="bg1"/>
                </a:solidFill>
              </a:rPr>
              <a:t> também pode ser usado para sincronizar operações em vários nós.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00"/>
                </a:solidFill>
              </a:rPr>
              <a:t>Garantia de Justiça</a:t>
            </a:r>
            <a:r>
              <a:rPr lang="pt-BR" sz="3200" dirty="0">
                <a:solidFill>
                  <a:srgbClr val="FFFF00"/>
                </a:solidFill>
              </a:rPr>
              <a:t>: </a:t>
            </a:r>
            <a:r>
              <a:rPr lang="pt-BR" sz="3200" dirty="0">
                <a:solidFill>
                  <a:schemeClr val="bg1"/>
                </a:solidFill>
              </a:rPr>
              <a:t>O algoritmo Token </a:t>
            </a:r>
            <a:r>
              <a:rPr lang="pt-BR" sz="3200" dirty="0" err="1">
                <a:solidFill>
                  <a:schemeClr val="bg1"/>
                </a:solidFill>
              </a:rPr>
              <a:t>Ring</a:t>
            </a:r>
            <a:r>
              <a:rPr lang="pt-BR" sz="3200" dirty="0">
                <a:solidFill>
                  <a:schemeClr val="bg1"/>
                </a:solidFill>
              </a:rPr>
              <a:t> pode ser configurado para garantir a justiça no acesso aos recursos compartilhados.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00"/>
                </a:solidFill>
              </a:rPr>
              <a:t>Prevenção de Colisões</a:t>
            </a:r>
            <a:r>
              <a:rPr lang="pt-BR" sz="3200" dirty="0">
                <a:solidFill>
                  <a:srgbClr val="FFFF00"/>
                </a:solidFill>
              </a:rPr>
              <a:t>: </a:t>
            </a:r>
            <a:r>
              <a:rPr lang="pt-BR" sz="3200" dirty="0">
                <a:solidFill>
                  <a:schemeClr val="bg1"/>
                </a:solidFill>
              </a:rPr>
              <a:t>Como apenas um nó pode ter o </a:t>
            </a:r>
            <a:r>
              <a:rPr lang="pt-BR" sz="3200" dirty="0" err="1">
                <a:solidFill>
                  <a:schemeClr val="bg1"/>
                </a:solidFill>
              </a:rPr>
              <a:t>token</a:t>
            </a:r>
            <a:r>
              <a:rPr lang="pt-BR" sz="3200" dirty="0">
                <a:solidFill>
                  <a:schemeClr val="bg1"/>
                </a:solidFill>
              </a:rPr>
              <a:t> de cada vez, o Token </a:t>
            </a:r>
            <a:r>
              <a:rPr lang="pt-BR" sz="3200" dirty="0" err="1">
                <a:solidFill>
                  <a:schemeClr val="bg1"/>
                </a:solidFill>
              </a:rPr>
              <a:t>Ring</a:t>
            </a:r>
            <a:r>
              <a:rPr lang="pt-BR" sz="3200" dirty="0">
                <a:solidFill>
                  <a:schemeClr val="bg1"/>
                </a:solidFill>
              </a:rPr>
              <a:t> evita colisões e conflitos de acesso aos recursos compartilhados na rede distribuída.</a:t>
            </a:r>
          </a:p>
        </p:txBody>
      </p:sp>
      <p:sp>
        <p:nvSpPr>
          <p:cNvPr id="7" name="Text 6"/>
          <p:cNvSpPr/>
          <p:nvPr/>
        </p:nvSpPr>
        <p:spPr>
          <a:xfrm>
            <a:off x="1163125" y="4023360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44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196417" y="39301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 </a:t>
            </a:r>
          </a:p>
        </p:txBody>
      </p:sp>
      <p:sp>
        <p:nvSpPr>
          <p:cNvPr id="3" name="Retângulo 2"/>
          <p:cNvSpPr/>
          <p:nvPr/>
        </p:nvSpPr>
        <p:spPr>
          <a:xfrm>
            <a:off x="7196417" y="39301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848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13741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Redes Peer-to-Peer (P2P)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Redes P2P são sistemas descentralizados onde cada participante (peer) atua tanto como cliente quanto como servidor, compartilhando recursos e informações diretamente entre si.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1345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103085" y="263569"/>
            <a:ext cx="10516972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Redes Peer-to-Peer (P2P)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0" y="0"/>
            <a:ext cx="1778000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/>
            </a:r>
            <a:br>
              <a:rPr kumimoji="0" lang="pt-BR" alt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03085" y="1177971"/>
            <a:ext cx="1230811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>
              <a:latin typeface="Söhne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t-BR" alt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Todos </a:t>
            </a: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nós são iguais: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uma rede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todos os dispositivos conectados são considerados nós e são tratados de forma igual. </a:t>
            </a:r>
            <a:endParaRPr lang="pt-BR" alt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pt-BR" alt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t-BR" alt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Nós </a:t>
            </a: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autodescobrem: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 redes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os nós têm a capacidade de se </a:t>
            </a:r>
            <a:r>
              <a:rPr lang="pt-BR" alt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autodescobrir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pt-BR" alt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t-BR" alt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Recursos </a:t>
            </a: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 redes de acesso e não em ambientes controlados: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redes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os recursos são distribuídos pelos próprios nós da rede, em oposição a estarem centralizados em servidores </a:t>
            </a:r>
            <a:r>
              <a:rPr lang="pt-BR" alt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controlados.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Algoritmos eficientes para disponibilização de dados em diversos nós: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disponibilizar dados de forma eficiente em diversos nós em uma rede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são necessários algoritmos de distribuição de conteúdo eficazes. </a:t>
            </a:r>
            <a:endParaRPr lang="pt-BR" altLang="pt-B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endParaRPr lang="pt-BR" alt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pt-BR" alt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Conectividade </a:t>
            </a: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 ser intermitente: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 redes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conectividade entre os nós pode ser intermitente, o que significa que os nós podem entrar e sair da rede ou ter conexões instáveis devido a fatores como falhas de rede, mudanças na topologia da rede ou desligamento de dispositivos. </a:t>
            </a:r>
          </a:p>
        </p:txBody>
      </p:sp>
    </p:spTree>
    <p:extLst>
      <p:ext uri="{BB962C8B-B14F-4D97-AF65-F5344CB8AC3E}">
        <p14:creationId xmlns:p14="http://schemas.microsoft.com/office/powerpoint/2010/main" val="191062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290875" y="827126"/>
            <a:ext cx="62819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Estruturas de Redes P2P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983099" y="3291603"/>
            <a:ext cx="297061" cy="392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Retângulo 18"/>
          <p:cNvSpPr/>
          <p:nvPr/>
        </p:nvSpPr>
        <p:spPr>
          <a:xfrm>
            <a:off x="1245810" y="2472001"/>
            <a:ext cx="1239326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Diretório </a:t>
            </a:r>
            <a:r>
              <a:rPr lang="pt-BR" sz="2400" b="1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Centralizado</a:t>
            </a:r>
            <a:r>
              <a:rPr lang="pt-BR" sz="2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pt-BR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Há </a:t>
            </a:r>
            <a:r>
              <a:rPr lang="pt-BR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servidor central que mantém informações sobre todos os </a:t>
            </a:r>
            <a:r>
              <a:rPr lang="pt-BR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pares</a:t>
            </a:r>
            <a:r>
              <a:rPr lang="pt-BR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(ou nós) na rede P2P</a:t>
            </a:r>
            <a:r>
              <a:rPr lang="pt-BR" sz="2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endParaRPr lang="pt-BR" sz="2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+mj-lt"/>
              <a:buAutoNum type="arabicPeriod"/>
            </a:pPr>
            <a:endParaRPr lang="pt-BR" sz="24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1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Diretório </a:t>
            </a:r>
            <a:r>
              <a:rPr lang="pt-BR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Dados Distribuídos</a:t>
            </a:r>
            <a:r>
              <a:rPr lang="pt-BR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/>
            <a:r>
              <a:rPr lang="pt-BR" sz="2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</a:t>
            </a:r>
            <a:r>
              <a:rPr lang="pt-BR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 um servidor central. Os arquivos são distribuídos e armazenados nos discos rígidos de diferentes usuários</a:t>
            </a:r>
            <a:r>
              <a:rPr lang="pt-BR" dirty="0" smtClean="0">
                <a:solidFill>
                  <a:srgbClr val="111111"/>
                </a:solidFill>
                <a:latin typeface="-apple-system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pt-BR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44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48640" y="697885"/>
            <a:ext cx="1307122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Problemas no </a:t>
            </a:r>
            <a:r>
              <a:rPr lang="en-US" sz="4374" b="1" dirty="0" err="1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Compartilhamento</a:t>
            </a:r>
            <a:r>
              <a:rPr lang="en-US" sz="4374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 err="1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</a:t>
            </a:r>
            <a:r>
              <a:rPr lang="en-US" sz="4374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Redes P2P</a:t>
            </a:r>
            <a:endParaRPr lang="en-US" sz="4374" dirty="0"/>
          </a:p>
        </p:txBody>
      </p:sp>
      <p:sp>
        <p:nvSpPr>
          <p:cNvPr id="12" name="Retângulo 11"/>
          <p:cNvSpPr/>
          <p:nvPr/>
        </p:nvSpPr>
        <p:spPr>
          <a:xfrm>
            <a:off x="940526" y="2007819"/>
            <a:ext cx="130367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Entrar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rede: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protocolos de descoberta que permitam aos novos nós localizar e se conectar a outros nós na rede de forma eficiente e confiável.</a:t>
            </a:r>
          </a:p>
          <a:p>
            <a:pPr algn="just"/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Publicar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arquivo: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Utilização de mecanismos de indexação e catalogação que permitam aos usuários publicar informações sobre os arquivos que desejam compartilhar, tornando-os facilmente pesquisáveis por outros usuários.</a:t>
            </a:r>
          </a:p>
          <a:p>
            <a:pPr algn="just"/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Procurar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arquivo: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algoritmos de busca eficazes que permitam aos usuários pesquisar arquivos com base em critérios como nome, tipo, tamanho ou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metadados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associados.</a:t>
            </a:r>
          </a:p>
          <a:p>
            <a:pPr algn="just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Obter arquivo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Implementação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protocolos de transferência de arquivos robustos que possam lidar com condições de rede variáveis, como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conectividade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intermitente, e garantir uma transferência eficiente e confiável do arquivo entre os nós da rede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50319" y="756029"/>
            <a:ext cx="1217740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Napster: O Pioneiro das Redes P2P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98068" y="1789372"/>
            <a:ext cx="1324856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Napster foi a primeira rede P2P de compartilhamento de música, criada em 1999, que revolucionou a distribuição de conteúdo digital</a:t>
            </a:r>
            <a:r>
              <a:rPr lang="en-US" sz="2400" dirty="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8877" t="23393" r="17873" b="15893"/>
          <a:stretch/>
        </p:blipFill>
        <p:spPr>
          <a:xfrm>
            <a:off x="2664822" y="2942252"/>
            <a:ext cx="9797143" cy="52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832604"/>
            <a:ext cx="1217740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Gnutella: A Rede P2P Descentralizada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32753" y="2520850"/>
            <a:ext cx="127782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Gnutella foi uma das primeiras redes P2P totalmente descentralizadas, sem um servidor central, permitindo o compartilhamento de arquivos de forma anônima.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358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832604"/>
            <a:ext cx="1217740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Gnutella: A Rede P2P Descentralizada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32753" y="2520850"/>
            <a:ext cx="1277829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Gnutella foi uma das primeiras redes P2P totalmente descentralizadas, sem um servidor central, permitindo o compartilhamento de arquivos de forma </a:t>
            </a:r>
            <a:r>
              <a:rPr lang="en-US" sz="2400" dirty="0" err="1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anônima</a:t>
            </a:r>
            <a:r>
              <a:rPr lang="en-US" sz="2400" dirty="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ts val="2799"/>
              </a:lnSpc>
              <a:buNone/>
            </a:pPr>
            <a:endParaRPr lang="en-US" sz="1750" dirty="0">
              <a:solidFill>
                <a:srgbClr val="00002E"/>
              </a:solidFill>
              <a:latin typeface="PT Sans" pitchFamily="34" charset="0"/>
              <a:ea typeface="PT Sans" pitchFamily="34" charset="-122"/>
            </a:endParaRPr>
          </a:p>
          <a:p>
            <a:pPr algn="just"/>
            <a:r>
              <a:rPr lang="pt-BR" sz="2400" b="1" dirty="0"/>
              <a:t>Query (Consulta):</a:t>
            </a:r>
            <a:r>
              <a:rPr lang="pt-BR" sz="2400" dirty="0"/>
              <a:t> As mensagens de consulta são enviadas por um nó que está procurando por um determinado arquivo na rede. </a:t>
            </a:r>
            <a:endParaRPr lang="pt-BR" sz="2400" dirty="0" smtClean="0"/>
          </a:p>
          <a:p>
            <a:pPr algn="just"/>
            <a:endParaRPr lang="pt-BR" sz="2400" b="1" dirty="0"/>
          </a:p>
          <a:p>
            <a:pPr algn="just"/>
            <a:r>
              <a:rPr lang="pt-BR" sz="2400" b="1" dirty="0" err="1" smtClean="0"/>
              <a:t>QueryHit</a:t>
            </a:r>
            <a:r>
              <a:rPr lang="pt-BR" sz="2400" b="1" dirty="0" smtClean="0"/>
              <a:t> </a:t>
            </a:r>
            <a:r>
              <a:rPr lang="pt-BR" sz="2400" b="1" dirty="0"/>
              <a:t>(Resposta à Consulta):</a:t>
            </a:r>
            <a:r>
              <a:rPr lang="pt-BR" sz="2400" dirty="0"/>
              <a:t> As mensagens de </a:t>
            </a:r>
            <a:r>
              <a:rPr lang="pt-BR" sz="2400" dirty="0" err="1"/>
              <a:t>QueryHit</a:t>
            </a:r>
            <a:r>
              <a:rPr lang="pt-BR" sz="2400" dirty="0"/>
              <a:t> são enviadas em resposta a uma mensagem de consulta quando um nó possui o arquivo </a:t>
            </a:r>
            <a:r>
              <a:rPr lang="pt-BR" sz="2400" dirty="0" smtClean="0"/>
              <a:t>solicitado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25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833199" y="897800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Agenda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63125" y="2533832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sz="3200" b="1" dirty="0">
                <a:solidFill>
                  <a:schemeClr val="bg1"/>
                </a:solidFill>
                <a:latin typeface="Fira Sans"/>
              </a:rPr>
              <a:t>Exclusão mútua;</a:t>
            </a:r>
          </a:p>
          <a:p>
            <a:r>
              <a:rPr lang="pt-BR" sz="3200" b="1" dirty="0">
                <a:solidFill>
                  <a:schemeClr val="bg1"/>
                </a:solidFill>
                <a:latin typeface="Fira Sans"/>
                <a:ea typeface="Fira Sans"/>
              </a:rPr>
              <a:t>Algoritmo centralizado;</a:t>
            </a:r>
          </a:p>
          <a:p>
            <a:r>
              <a:rPr lang="pt-BR" sz="3200" b="1" dirty="0">
                <a:solidFill>
                  <a:schemeClr val="bg1"/>
                </a:solidFill>
                <a:latin typeface="Fira Sans"/>
                <a:ea typeface="Fira Sans"/>
              </a:rPr>
              <a:t>Algoritmo descentralizado.</a:t>
            </a:r>
          </a:p>
          <a:p>
            <a:endParaRPr lang="pt-BR" sz="80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748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5" name="Text 1"/>
          <p:cNvSpPr/>
          <p:nvPr/>
        </p:nvSpPr>
        <p:spPr>
          <a:xfrm>
            <a:off x="833199" y="832604"/>
            <a:ext cx="1217740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Gnutella: pontos critícos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32753" y="2520850"/>
            <a:ext cx="12778298" cy="3697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b="1" dirty="0"/>
              <a:t>Escalabilidade </a:t>
            </a:r>
            <a:r>
              <a:rPr lang="pt-BR" b="1" dirty="0" smtClean="0"/>
              <a:t>Limitada; </a:t>
            </a:r>
          </a:p>
          <a:p>
            <a:endParaRPr lang="pt-BR" b="1" dirty="0" smtClean="0"/>
          </a:p>
          <a:p>
            <a:r>
              <a:rPr lang="pt-BR" b="1" dirty="0" smtClean="0"/>
              <a:t>Poluição </a:t>
            </a:r>
            <a:r>
              <a:rPr lang="pt-BR" b="1" dirty="0"/>
              <a:t>de Resultados de </a:t>
            </a:r>
            <a:r>
              <a:rPr lang="pt-BR" b="1" dirty="0" smtClean="0"/>
              <a:t>Busca;</a:t>
            </a:r>
          </a:p>
          <a:p>
            <a:endParaRPr lang="pt-BR" b="1" dirty="0" smtClean="0"/>
          </a:p>
          <a:p>
            <a:r>
              <a:rPr lang="pt-BR" b="1" dirty="0" smtClean="0"/>
              <a:t>Vulnerabilidades </a:t>
            </a:r>
            <a:r>
              <a:rPr lang="pt-BR" b="1" dirty="0"/>
              <a:t>de </a:t>
            </a:r>
            <a:r>
              <a:rPr lang="pt-BR" b="1" dirty="0" smtClean="0"/>
              <a:t>Segurança;</a:t>
            </a:r>
            <a:endParaRPr lang="pt-BR" dirty="0"/>
          </a:p>
          <a:p>
            <a:endParaRPr lang="pt-BR" b="1" dirty="0" smtClean="0"/>
          </a:p>
          <a:p>
            <a:r>
              <a:rPr lang="pt-BR" b="1" dirty="0" smtClean="0"/>
              <a:t>Problemas Legais;</a:t>
            </a:r>
          </a:p>
          <a:p>
            <a:endParaRPr lang="pt-BR" dirty="0"/>
          </a:p>
          <a:p>
            <a:r>
              <a:rPr lang="pt-BR" b="1" dirty="0"/>
              <a:t>Falta de Incentivo para </a:t>
            </a:r>
            <a:r>
              <a:rPr lang="pt-BR" b="1" dirty="0" smtClean="0"/>
              <a:t>Compartilhar;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9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605558"/>
            <a:ext cx="9279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Pastry: Um Sistema P2P Estruturado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7301270" y="2633186"/>
            <a:ext cx="27742" cy="3990737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8" name="Shape 4"/>
          <p:cNvSpPr/>
          <p:nvPr/>
        </p:nvSpPr>
        <p:spPr>
          <a:xfrm>
            <a:off x="6287512" y="3042821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Shape 5"/>
          <p:cNvSpPr/>
          <p:nvPr/>
        </p:nvSpPr>
        <p:spPr>
          <a:xfrm>
            <a:off x="7065109" y="280677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15009" y="284845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28553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Roteamento Eficiente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348389" y="3335774"/>
            <a:ext cx="37446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Cada nó mantém uma tabela de roteamento para localizar outros nós rapidamente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65053" y="4153674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09" y="391763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5009" y="395930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138" y="39662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Tolerância a Falhas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773298" y="4446627"/>
            <a:ext cx="3508594" cy="2177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O sistema continua funcionando mesmo com a saída de alguns nós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287512" y="5255955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109" y="501991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5009" y="5061585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5533" y="50684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Descentralização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348389" y="5548908"/>
            <a:ext cx="37446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Não há um ponto único de falha, todos os nós são iguais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137762" y="386358"/>
            <a:ext cx="92790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Pastry: Um Sistema P2P Estruturado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110020" y="2633186"/>
            <a:ext cx="27742" cy="3990737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24" name="Retângulo 23"/>
          <p:cNvSpPr/>
          <p:nvPr/>
        </p:nvSpPr>
        <p:spPr>
          <a:xfrm>
            <a:off x="1638300" y="2637472"/>
            <a:ext cx="115633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(GUID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):A operação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usada para disponibilizar (ou publicar) um recurso identificado por um GUID (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Globally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na rede 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Pastry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npublish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(GUID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):A operação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unpublish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o oposto 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Ela é usada para remover um recurso previamente publicado na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rede.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SendToMessage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usada para enviar uma mensagem (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para um nó específico na rede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Pastry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identificado 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pelo GUID.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75843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BitTorrent: O Protocolo P2P para Compartilhamento de Arquivos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3480435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702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Divisão de Arquivos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5182791"/>
            <a:ext cx="28667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arquivo é dividido em pequenos fragmentos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3480435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7023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Troca Colaborativa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5182791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Cada peer baixa e compartilha os fragmentos com outros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3480435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702373"/>
            <a:ext cx="28669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Escalabilidade Eficiente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5529977"/>
            <a:ext cx="28669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tráfego é distribuído entre os participantes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190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34527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09601" y="878503"/>
            <a:ext cx="1209139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Tendências e Perspectivas Futuras das Redes P2P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47" y="3210110"/>
            <a:ext cx="746086" cy="7460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125991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Computação em Nuvem P2P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5300782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Serviços e infraestrutura compartilhados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581" y="3210397"/>
            <a:ext cx="750869" cy="7508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14932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Blockchain e Criptomoedas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915019" y="5300782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Rastreamento e pagamentos descentralizados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854" y="3335000"/>
            <a:ext cx="678506" cy="67850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9395" y="4164804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Segurança e Privacidade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5300782"/>
            <a:ext cx="22333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Criptografia avançada e anonimato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764" y="3315642"/>
            <a:ext cx="640554" cy="6405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232252"/>
            <a:ext cx="24674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IoT e Redes Descentralizadas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048399" y="5300782"/>
            <a:ext cx="22334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Comunicação direta entre dispositivos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09601" y="878503"/>
            <a:ext cx="12091392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pt-BR" sz="4400" dirty="0"/>
              <a:t>Brainstorming Criativo: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000250" y="2781300"/>
            <a:ext cx="1108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ensar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uma aplicação criativa para um protocolo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Pode ser algo como compartilhar receitas de culinária, organizar caronas ou trocar roupas usadas.   - Os grupos devem apresentar suas ideias para os outros e explicar como um protocolo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poderia ser útil nessa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294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833199" y="34478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pt-BR" sz="4400" dirty="0">
                <a:solidFill>
                  <a:srgbClr val="FF726D"/>
                </a:solidFill>
              </a:rPr>
              <a:t>Referências</a:t>
            </a: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83250" y="1718592"/>
            <a:ext cx="12532750" cy="4467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sz="3200" dirty="0" err="1">
                <a:solidFill>
                  <a:schemeClr val="bg1"/>
                </a:solidFill>
              </a:rPr>
              <a:t>Tanenbaum</a:t>
            </a:r>
            <a:r>
              <a:rPr lang="pt-BR" sz="3200" dirty="0">
                <a:solidFill>
                  <a:schemeClr val="bg1"/>
                </a:solidFill>
              </a:rPr>
              <a:t>, A.S. e Steen M.V. (2006) “Sistemas Distribuídos Princípios e </a:t>
            </a:r>
          </a:p>
          <a:p>
            <a:r>
              <a:rPr lang="pt-BR" sz="3200" dirty="0">
                <a:solidFill>
                  <a:schemeClr val="bg1"/>
                </a:solidFill>
              </a:rPr>
              <a:t>Paradigmas”, 2ª Edição, Editora Person </a:t>
            </a:r>
            <a:r>
              <a:rPr lang="pt-BR" sz="3200" dirty="0" err="1">
                <a:solidFill>
                  <a:schemeClr val="bg1"/>
                </a:solidFill>
              </a:rPr>
              <a:t>Education</a:t>
            </a:r>
            <a:r>
              <a:rPr lang="pt-BR" sz="3200" dirty="0">
                <a:solidFill>
                  <a:schemeClr val="bg1"/>
                </a:solidFill>
              </a:rPr>
              <a:t>,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7" name="Text 6"/>
          <p:cNvSpPr/>
          <p:nvPr/>
        </p:nvSpPr>
        <p:spPr>
          <a:xfrm>
            <a:off x="1163125" y="4023360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0394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/>
              <a:t>:</a:t>
            </a:r>
            <a:endParaRPr lang="pt-BR" sz="2800" dirty="0"/>
          </a:p>
        </p:txBody>
      </p:sp>
      <p:sp>
        <p:nvSpPr>
          <p:cNvPr id="5" name="Text 2"/>
          <p:cNvSpPr/>
          <p:nvPr/>
        </p:nvSpPr>
        <p:spPr>
          <a:xfrm>
            <a:off x="833199" y="897800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Exclusão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 smtClean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mútua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63125" y="1868691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/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A exclusão mútua em sistemas distribuídos refere-se à garantia de que, em um ambiente distribuído com vários processos ou entidades concorrentes, apenas um processo por vez pode acessar um recurso compartilhado.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16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833199" y="897800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Centralizado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57027" y="2205765"/>
            <a:ext cx="12532750" cy="1489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um processo deseja acessar um recurso, ele envia uma solicitação para esse servidor central.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servidor então coordena e controla o acesso, concedendo permissões conforme necessário.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ea typeface="Fira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655843"/>
            <a:ext cx="125327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6000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6000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6000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Centralizado</a:t>
            </a:r>
            <a:r>
              <a:rPr lang="en-US" sz="6000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endParaRPr lang="en-US" sz="6000" dirty="0">
              <a:latin typeface="Impact" panose="020B080603090205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44" y="1722048"/>
            <a:ext cx="13330961" cy="55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1157027" y="56973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centralizados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–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vantagens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57027" y="2205765"/>
            <a:ext cx="12532750" cy="1489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32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7" name="Text 6"/>
          <p:cNvSpPr/>
          <p:nvPr/>
        </p:nvSpPr>
        <p:spPr>
          <a:xfrm>
            <a:off x="1183250" y="2345979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Fira Sans"/>
              </a:rPr>
              <a:t>Garante exclusão mutua;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Fira Sans"/>
              </a:rPr>
              <a:t>É justo (os pedidos serem concedidos de acordo com a ordem de recebimento;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Fira Sans"/>
              </a:rPr>
              <a:t>Fácil de implementar (apenas 3 mensagens- Solicitação, concessão e liberação). </a:t>
            </a:r>
          </a:p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9975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1157027" y="56973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centralizados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–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desvantagens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57027" y="2205765"/>
            <a:ext cx="12532750" cy="1489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3200" dirty="0">
              <a:solidFill>
                <a:schemeClr val="bg1"/>
              </a:solidFill>
              <a:latin typeface="Fira Sans"/>
            </a:endParaRPr>
          </a:p>
        </p:txBody>
      </p:sp>
      <p:sp>
        <p:nvSpPr>
          <p:cNvPr id="7" name="Text 6"/>
          <p:cNvSpPr/>
          <p:nvPr/>
        </p:nvSpPr>
        <p:spPr>
          <a:xfrm>
            <a:off x="1183250" y="2712852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Fira Sans"/>
              </a:rPr>
              <a:t>Coordenador: um único ponto de falha;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Fira Sans"/>
              </a:rPr>
              <a:t>Traz um gargalo no desempenho;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Processos não conseguem distinguir coordenador inativo de permissão negada, caso se o recurso não está disponível nenhuma mensagem.</a:t>
            </a:r>
            <a:endParaRPr lang="pt-BR" sz="32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8969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08246" y="494573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Distribuído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009662" y="802163"/>
            <a:ext cx="12532750" cy="3483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sz="3200" dirty="0">
                <a:solidFill>
                  <a:schemeClr val="bg1"/>
                </a:solidFill>
                <a:latin typeface="Fira Sans"/>
              </a:rPr>
              <a:t> </a:t>
            </a:r>
          </a:p>
        </p:txBody>
      </p:sp>
      <p:sp>
        <p:nvSpPr>
          <p:cNvPr id="7" name="Text 6"/>
          <p:cNvSpPr/>
          <p:nvPr/>
        </p:nvSpPr>
        <p:spPr>
          <a:xfrm>
            <a:off x="1163125" y="4023360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22" y="2029375"/>
            <a:ext cx="11722629" cy="47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22459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r>
              <a:rPr lang="pt-BR" sz="2800" dirty="0"/>
              <a:t>:</a:t>
            </a:r>
          </a:p>
        </p:txBody>
      </p:sp>
      <p:sp>
        <p:nvSpPr>
          <p:cNvPr id="5" name="Text 2"/>
          <p:cNvSpPr/>
          <p:nvPr/>
        </p:nvSpPr>
        <p:spPr>
          <a:xfrm>
            <a:off x="833199" y="897800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Vantagens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e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desvantagens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- 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Algoritmo</a:t>
            </a:r>
            <a:r>
              <a:rPr lang="en-US" sz="4374" b="1" dirty="0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 </a:t>
            </a:r>
            <a:r>
              <a:rPr lang="en-US" sz="4374" b="1" dirty="0" err="1">
                <a:solidFill>
                  <a:srgbClr val="FF726D"/>
                </a:solidFill>
                <a:latin typeface="Impact" panose="020B0806030902050204" pitchFamily="34" charset="0"/>
                <a:ea typeface="Inconsolata" pitchFamily="34" charset="-122"/>
              </a:rPr>
              <a:t>Descentralizado</a:t>
            </a:r>
            <a:endParaRPr lang="en-US" sz="4374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1188946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183250" y="1188946"/>
            <a:ext cx="12532750" cy="283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  <p:sp>
        <p:nvSpPr>
          <p:cNvPr id="6" name="Text 6"/>
          <p:cNvSpPr/>
          <p:nvPr/>
        </p:nvSpPr>
        <p:spPr>
          <a:xfrm>
            <a:off x="1157027" y="2205764"/>
            <a:ext cx="12532750" cy="3483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pt-BR" sz="3200" dirty="0">
                <a:solidFill>
                  <a:srgbClr val="FFFF00"/>
                </a:solidFill>
              </a:rPr>
              <a:t>Vantagens: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Exclusão mútua é garantida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Não há </a:t>
            </a:r>
            <a:r>
              <a:rPr lang="pt-BR" sz="3200" dirty="0" err="1">
                <a:solidFill>
                  <a:schemeClr val="bg1"/>
                </a:solidFill>
              </a:rPr>
              <a:t>deadlock</a:t>
            </a:r>
            <a:r>
              <a:rPr lang="pt-BR" sz="3200" dirty="0">
                <a:solidFill>
                  <a:schemeClr val="bg1"/>
                </a:solidFill>
              </a:rPr>
              <a:t> nem </a:t>
            </a:r>
            <a:r>
              <a:rPr lang="pt-BR" sz="3200" dirty="0" err="1">
                <a:solidFill>
                  <a:schemeClr val="bg1"/>
                </a:solidFill>
              </a:rPr>
              <a:t>starvation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</a:endParaRPr>
          </a:p>
          <a:p>
            <a:pPr algn="just"/>
            <a:r>
              <a:rPr lang="pt-BR" sz="3200" dirty="0">
                <a:solidFill>
                  <a:srgbClr val="FFFF00"/>
                </a:solidFill>
              </a:rPr>
              <a:t>Desvantagens: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Ponto de falha único foi substituído por n pontos de falha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Trocou 1 gargalo por n gargalos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não chegar resposta quem pediu pode concluir  que o nó morreu.</a:t>
            </a:r>
          </a:p>
        </p:txBody>
      </p:sp>
      <p:sp>
        <p:nvSpPr>
          <p:cNvPr id="7" name="Text 6"/>
          <p:cNvSpPr/>
          <p:nvPr/>
        </p:nvSpPr>
        <p:spPr>
          <a:xfrm>
            <a:off x="1163125" y="4023360"/>
            <a:ext cx="12532750" cy="24702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pt-BR" sz="8000" b="1" dirty="0">
              <a:solidFill>
                <a:schemeClr val="bg1"/>
              </a:solidFill>
              <a:latin typeface="Fira Sans"/>
              <a:ea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658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1152</Words>
  <Application>Microsoft Office PowerPoint</Application>
  <PresentationFormat>Personalizar</PresentationFormat>
  <Paragraphs>166</Paragraphs>
  <Slides>26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7" baseType="lpstr">
      <vt:lpstr>-apple-system</vt:lpstr>
      <vt:lpstr>Arial</vt:lpstr>
      <vt:lpstr>Calibri</vt:lpstr>
      <vt:lpstr>Fira Sans</vt:lpstr>
      <vt:lpstr>Impact</vt:lpstr>
      <vt:lpstr>Inconsolata</vt:lpstr>
      <vt:lpstr>Nunito</vt:lpstr>
      <vt:lpstr>PT Sans</vt:lpstr>
      <vt:lpstr>Söhne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teste1</cp:lastModifiedBy>
  <cp:revision>43</cp:revision>
  <dcterms:created xsi:type="dcterms:W3CDTF">2024-04-04T22:47:11Z</dcterms:created>
  <dcterms:modified xsi:type="dcterms:W3CDTF">2025-05-22T00:19:46Z</dcterms:modified>
</cp:coreProperties>
</file>